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40C9160-8A49-45E8-987B-D8581C213EC9}" type="datetimeFigureOut">
              <a:rPr lang="ru-RU" smtClean="0"/>
              <a:pPr/>
              <a:t>22.04.2014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1AE6B9-A860-4935-87AA-BAB1034218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forlitoday.it/~media/base/25511471086268/portafoglio_vuoto_n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71472" y="1071546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ПРОБЛЕМЫ БЕДНОСТИ В РОССИИ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143372" y="4714884"/>
            <a:ext cx="4786346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Бовт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В.А.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Семенова Ж.А.</a:t>
            </a:r>
          </a:p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Фихтнер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О.А. – научный руководитель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85728"/>
            <a:ext cx="75009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Бедность – это экономическое положение индивида или социальной группы, при котором они не могут удовлетворить определённый круг минимальных потребностей, необходимых для жизни, сохранения трудоспособности и  продолжения своего рода.</a:t>
            </a:r>
          </a:p>
          <a:p>
            <a:endParaRPr lang="ru-RU" dirty="0"/>
          </a:p>
        </p:txBody>
      </p:sp>
      <p:pic>
        <p:nvPicPr>
          <p:cNvPr id="4098" name="Picture 2" descr="http://img01.chitalnya.ru/upload/464/184506132733076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47" y="2643182"/>
            <a:ext cx="4953033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://moole.ru/uploads/posts/2010-11/1289597229_2a9b3d7c173e6cd3ce90f6ecd0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285992"/>
            <a:ext cx="2925081" cy="432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14818"/>
            <a:ext cx="5286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фокусе внимания системы организаций ООН проблемы российской бедности оказались уже с 1995 года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714356"/>
            <a:ext cx="55721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Проблема бедности в России является актуальной на протяжении всего существования нашего государства и её изучению уделяется всё больше внимания со стороны экономистов, политиков и других учёных.</a:t>
            </a:r>
          </a:p>
          <a:p>
            <a:endParaRPr lang="ru-RU" dirty="0"/>
          </a:p>
        </p:txBody>
      </p:sp>
      <p:sp>
        <p:nvSpPr>
          <p:cNvPr id="3074" name="AutoShape 2" descr="http://im5-tub-ru.yandex.net/i?id=296600486-49-72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://im5-tub-ru.yandex.net/i?id=296600486-49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857232"/>
            <a:ext cx="2690818" cy="2018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ttp://im4-tub-ru.yandex.net/i?id=255355244-29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071942"/>
            <a:ext cx="2690818" cy="1875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357166"/>
            <a:ext cx="77153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Черта абсолютной бедности - стоимостная оценка минимально необходимой потребительской корзины, или физиологического минимума для отдельного индивида или определенного типа семьи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susanin.udm.ru/upload/iblock/0a1/0a178181b650d8ed088a654e45b22a8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928934"/>
            <a:ext cx="6000750" cy="3752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78" y="357166"/>
            <a:ext cx="571504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Согласно ФЗ «О прожиточном минимуме в РФ»,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потребительская корзина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необходимые для сохранения здоровья человека и обеспечения его жизнедеятельности минимальный набор продуктов питания, а также непродовольственные товары и услуги, стоимость которых определяется в соотношении со стоимостью минимального набора продуктов питания.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00376" cy="3000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market.ostap.ru/files/osupma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4179099"/>
            <a:ext cx="3571868" cy="2678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42910" y="4286256"/>
            <a:ext cx="3929090" cy="2287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Начиная с 2000 г. величина прожиточного минимума все же с использованием расширенной потребительской корзины.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040803"/>
          <a:ext cx="8643999" cy="5610831"/>
        </p:xfrm>
        <a:graphic>
          <a:graphicData uri="http://schemas.openxmlformats.org/drawingml/2006/table">
            <a:tbl>
              <a:tblPr/>
              <a:tblGrid>
                <a:gridCol w="3296439"/>
                <a:gridCol w="2275725"/>
                <a:gridCol w="1826512"/>
                <a:gridCol w="1245323"/>
              </a:tblGrid>
              <a:tr h="88799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Объем потребления (в среднем на 1 человека в год)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3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Трудоспособное население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Пенсионеры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Дети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22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Хлебные продукты, кг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126,5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98,2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77,6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Картофель, кг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100,4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88,1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Овощи,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114,6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112,5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95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Фрукты свежие,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118,1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1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Сахар и кондитерские изделия,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23,8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21,2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21,8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95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Мясопродукты,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58,6</a:t>
                      </a:r>
                      <a:endParaRPr lang="ru-RU" sz="20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Рыбопродукты,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>
                          <a:latin typeface="Times New Roman"/>
                          <a:cs typeface="Times New Roman"/>
                        </a:rPr>
                        <a:t>18,5</a:t>
                      </a:r>
                      <a:endParaRPr lang="ru-RU" sz="20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16,0</a:t>
                      </a:r>
                      <a:endParaRPr lang="ru-RU" sz="20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18,6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95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Молоко,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290,0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257,8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360,7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72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Яйца, шт.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201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Масло растительное,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Прочие продукты, кг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4,9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4,2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3,5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472" y="214290"/>
            <a:ext cx="81439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Таблица 1 – Потребительская корзина на 2013 год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2" y="1071546"/>
          <a:ext cx="9144001" cy="5802989"/>
        </p:xfrm>
        <a:graphic>
          <a:graphicData uri="http://schemas.openxmlformats.org/drawingml/2006/table">
            <a:tbl>
              <a:tblPr/>
              <a:tblGrid>
                <a:gridCol w="1459965"/>
                <a:gridCol w="683145"/>
                <a:gridCol w="714380"/>
                <a:gridCol w="857256"/>
                <a:gridCol w="785818"/>
                <a:gridCol w="714380"/>
                <a:gridCol w="785818"/>
                <a:gridCol w="785818"/>
                <a:gridCol w="785818"/>
                <a:gridCol w="785818"/>
                <a:gridCol w="785785"/>
              </a:tblGrid>
              <a:tr h="29429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2000г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2005г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2006г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2007г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2008г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2009г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2010г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2011г.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2012г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2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Среднедушевой доход, руб.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мес.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2290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8 088,3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10 154,8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12540,2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14863,6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16895,0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18958,4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20 780,0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23058,0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24 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899,3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Прожиточный минимум, руб./мес.</a:t>
                      </a: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1210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3018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3422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3847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4593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5153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5688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6369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6510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7429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Уровень абсолютной бедности (доля населения с доходами ниже прожиточного минимума), %</a:t>
                      </a: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17,8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13,3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13,4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13,0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12,5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12,7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10,9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населения, считающая свое материальное положение плохим, %</a:t>
                      </a: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32,1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31,8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29,6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29,9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28,6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28,7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26,9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25,6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95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населения, считающая свое материальное положение очень плохим, %</a:t>
                      </a: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57224" y="142852"/>
            <a:ext cx="7786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2 – Уровень абсолютной и относительной бедности населения России в 2000-2013г.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1357298"/>
          <a:ext cx="8643997" cy="4929221"/>
        </p:xfrm>
        <a:graphic>
          <a:graphicData uri="http://schemas.openxmlformats.org/drawingml/2006/table">
            <a:tbl>
              <a:tblPr/>
              <a:tblGrid>
                <a:gridCol w="1928826"/>
                <a:gridCol w="2071702"/>
                <a:gridCol w="1928826"/>
                <a:gridCol w="1571636"/>
                <a:gridCol w="1143007"/>
              </a:tblGrid>
              <a:tr h="17545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Период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Прожиточный минимум на душу населения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трудоспособного населения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пенсионеров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детей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63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квартал 2012г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6705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7263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5281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6432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8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квартал 2013г.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7095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7633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5828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6859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8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квартал 2013г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7372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7941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6043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7104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2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квартал 2013г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7429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8014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6097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7105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5720" y="357166"/>
            <a:ext cx="8643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3 – Прожиточный минимум на душу населения по демографическим группам и  в целом по России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2" y="1571612"/>
          <a:ext cx="8215370" cy="5029200"/>
        </p:xfrm>
        <a:graphic>
          <a:graphicData uri="http://schemas.openxmlformats.org/drawingml/2006/table">
            <a:tbl>
              <a:tblPr/>
              <a:tblGrid>
                <a:gridCol w="1553748"/>
                <a:gridCol w="1946714"/>
                <a:gridCol w="2071702"/>
                <a:gridCol w="1571636"/>
                <a:gridCol w="1071570"/>
              </a:tblGrid>
              <a:tr h="1357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Период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Прожиточный минимум на душу населения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трудоспособного населения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пенсионеров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детей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6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квартал 2012г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6183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6756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4964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6085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6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квартал 2013г.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6333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6935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5061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6213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6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квартал 2013г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6979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7598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5822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6776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6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квартал 2013г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7177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7817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5985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9656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472" y="500042"/>
            <a:ext cx="7858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4 – Прожиточный минимум на душу населения по демографическим группам в Новгородской области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09" y="1643047"/>
          <a:ext cx="8072494" cy="4754880"/>
        </p:xfrm>
        <a:graphic>
          <a:graphicData uri="http://schemas.openxmlformats.org/drawingml/2006/table">
            <a:tbl>
              <a:tblPr/>
              <a:tblGrid>
                <a:gridCol w="4021120"/>
                <a:gridCol w="1350458"/>
                <a:gridCol w="1350458"/>
                <a:gridCol w="1350458"/>
              </a:tblGrid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Регион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2005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Российская Федерация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823,4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2538,2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9153,6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Центральный Федеральный округ, в т. ч.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823,5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2536,7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9201,1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  Москва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835,0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2701,6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9845,1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Северо-Западный Федеральный округ, в т.ч.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886,3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2828,4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10361,2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  Санкт-Петербург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879,8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2846,2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10546,8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  Новгородская область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827,1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2502,1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8970,9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Южный Федеральный округ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789,3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2390,2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8445,4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Северо-Кавказский Федеральный округ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714,6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2198,2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7704,9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Приволжский Федеральный округ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798,5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2414,3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8672,2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Уральский Федеральный округ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840,7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2662,9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9814,9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Сибирский Федеральный округ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834,6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2540,7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9090,7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Дальневосточный Федеральный округ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940,1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2985,6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10770,6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1538" y="571480"/>
            <a:ext cx="73581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5 – Динамика среднего размера начисленных пенсий по регионам России, тыс. руб.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85728"/>
            <a:ext cx="707236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Решить данную проблему (т.е. добиться устойчивого снижения бедности) можно путем достижения высоких темпов качественного роста экономики, который позволит обеспечить доступ населения к продуктивной занятости, оплачиваемую в соответствии с уровнем квалификации и вкладом в рост валового продукта страны.</a:t>
            </a:r>
          </a:p>
          <a:p>
            <a:endParaRPr lang="ru-RU" dirty="0"/>
          </a:p>
        </p:txBody>
      </p:sp>
      <p:pic>
        <p:nvPicPr>
          <p:cNvPr id="23554" name="Picture 2" descr="http://www.timpul.md/uploads/modules/news/2009/05/1931/456x0_Ekonomicheskii_rost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061348"/>
            <a:ext cx="4786346" cy="3796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elitat.ru/one/4348/13589461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9"/>
            <a:ext cx="9130492" cy="51435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2976" y="428604"/>
            <a:ext cx="6858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120</TotalTime>
  <Words>658</Words>
  <Application>Microsoft Office PowerPoint</Application>
  <PresentationFormat>Экран (4:3)</PresentationFormat>
  <Paragraphs>237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14</cp:revision>
  <dcterms:created xsi:type="dcterms:W3CDTF">2014-04-21T13:30:26Z</dcterms:created>
  <dcterms:modified xsi:type="dcterms:W3CDTF">2014-04-22T12:37:26Z</dcterms:modified>
</cp:coreProperties>
</file>